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9"/>
  </p:notesMasterIdLst>
  <p:sldIdLst>
    <p:sldId id="257" r:id="rId7"/>
    <p:sldId id="258" r:id="rId8"/>
  </p:sldIdLst>
  <p:sldSz cx="9144000" cy="6858000" type="screen4x3"/>
  <p:notesSz cx="7315200" cy="9601200"/>
  <p:custDataLst>
    <p:tags r:id="rId10"/>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73" autoAdjust="0"/>
    <p:restoredTop sz="90929"/>
  </p:normalViewPr>
  <p:slideViewPr>
    <p:cSldViewPr>
      <p:cViewPr varScale="1">
        <p:scale>
          <a:sx n="110" d="100"/>
          <a:sy n="110" d="100"/>
        </p:scale>
        <p:origin x="141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presProps" Target="presProps.xml"/><Relationship Id="rId5" Type="http://schemas.openxmlformats.org/officeDocument/2006/relationships/customXml" Target="../customXml/item5.xml"/><Relationship Id="rId10" Type="http://schemas.openxmlformats.org/officeDocument/2006/relationships/tags" Target="tags/tag1.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8" tIns="48329" rIns="96658" bIns="48329" rtlCol="0"/>
          <a:lstStyle>
            <a:lvl1pPr algn="l">
              <a:defRPr sz="12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658" tIns="48329" rIns="96658" bIns="48329" rtlCol="0"/>
          <a:lstStyle>
            <a:lvl1pPr algn="r">
              <a:defRPr sz="1200"/>
            </a:lvl1pPr>
          </a:lstStyle>
          <a:p>
            <a:fld id="{A0C97880-DCDB-4A3D-B3A4-BBC9FCB3FC4E}" type="datetimeFigureOut">
              <a:rPr lang="en-US" smtClean="0"/>
              <a:pPr/>
              <a:t>5/8/2024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8" tIns="48329" rIns="96658" bIns="48329" rtlCol="0" anchor="ctr"/>
          <a:lstStyle/>
          <a:p>
            <a:endParaRPr lang="en-US"/>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58" tIns="48329" rIns="96658" bIns="4832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58" tIns="48329" rIns="96658" bIns="48329"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8" tIns="48329" rIns="96658" bIns="48329" rtlCol="0" anchor="b"/>
          <a:lstStyle>
            <a:lvl1pPr algn="r">
              <a:defRPr sz="1200"/>
            </a:lvl1pPr>
          </a:lstStyle>
          <a:p>
            <a:fld id="{090C9C6B-39AC-483A-8546-11DE7961E3F8}" type="slidenum">
              <a:rPr lang="en-US" smtClean="0"/>
              <a:pPr/>
              <a:t>‹#›</a:t>
            </a:fld>
            <a:endParaRPr lang="en-US"/>
          </a:p>
        </p:txBody>
      </p:sp>
    </p:spTree>
    <p:extLst>
      <p:ext uri="{BB962C8B-B14F-4D97-AF65-F5344CB8AC3E}">
        <p14:creationId xmlns:p14="http://schemas.microsoft.com/office/powerpoint/2010/main" val="1305816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38032C-066A-4BB8-B147-6D2DAA24EED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82D1EF-FB93-49ED-9537-EBAF83C19B4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63DF1E-1CA8-4E4B-B340-0DB1299158C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E2655B-900C-4733-A117-714508AFED1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104B37-1D20-47F3-AB7F-064026E420E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CC56261-EE79-4FF0-ABE9-B475514AD11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5BE7358-453A-4ABD-AC4A-787F4ABB2DB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096EDAA-B852-4CAB-8394-6E527ED4EF0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9B9E8A5-4318-4D9F-A696-C1570B1F1E1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22129B0-0E58-44ED-8059-5A2248C9F88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DF383F0-4B74-42F1-BAE5-7108232BA76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49156A0E-8330-4039-98DA-6E5815936A4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5"/>
          <p:cNvSpPr txBox="1">
            <a:spLocks noChangeArrowheads="1"/>
          </p:cNvSpPr>
          <p:nvPr/>
        </p:nvSpPr>
        <p:spPr bwMode="auto">
          <a:xfrm>
            <a:off x="1219200" y="152400"/>
            <a:ext cx="6629400" cy="636851"/>
          </a:xfrm>
          <a:prstGeom prst="rect">
            <a:avLst/>
          </a:prstGeom>
          <a:noFill/>
          <a:ln w="9525">
            <a:noFill/>
            <a:miter lim="800000"/>
            <a:headEnd/>
            <a:tailEnd/>
          </a:ln>
        </p:spPr>
        <p:txBody>
          <a:bodyPr lIns="82051" tIns="41026" rIns="82051" bIns="41026">
            <a:spAutoFit/>
          </a:bodyPr>
          <a:lstStyle/>
          <a:p>
            <a:pPr algn="ctr" defTabSz="820738" eaLnBrk="0" hangingPunct="0"/>
            <a:r>
              <a:rPr lang="en-US" sz="1200" b="1" dirty="0">
                <a:latin typeface="Arial" charset="0"/>
              </a:rPr>
              <a:t>Offeror Name</a:t>
            </a:r>
          </a:p>
          <a:p>
            <a:pPr algn="ctr" defTabSz="820738" eaLnBrk="0" hangingPunct="0"/>
            <a:r>
              <a:rPr lang="en-US" sz="1200" b="1" dirty="0">
                <a:latin typeface="Arial" charset="0"/>
              </a:rPr>
              <a:t>Project Title {Title of the proposed effort}</a:t>
            </a:r>
          </a:p>
          <a:p>
            <a:pPr algn="ctr" defTabSz="820738" eaLnBrk="0" hangingPunct="0"/>
            <a:r>
              <a:rPr lang="en-US" sz="1200" b="1" dirty="0">
                <a:latin typeface="Arial" charset="0"/>
              </a:rPr>
              <a:t>DIBC RWP Problem Statement Number and Title {</a:t>
            </a:r>
            <a:r>
              <a:rPr lang="en-US" sz="1200" b="1" dirty="0">
                <a:solidFill>
                  <a:srgbClr val="FF0000"/>
                </a:solidFill>
                <a:latin typeface="Arial" charset="0"/>
              </a:rPr>
              <a:t>e.g. xxx-xx-0x-00x xxx</a:t>
            </a:r>
            <a:r>
              <a:rPr lang="en-US" sz="1200" b="1" dirty="0">
                <a:latin typeface="Arial" charset="0"/>
              </a:rPr>
              <a:t>}</a:t>
            </a:r>
          </a:p>
        </p:txBody>
      </p:sp>
      <p:cxnSp>
        <p:nvCxnSpPr>
          <p:cNvPr id="4" name="Straight Connector 3"/>
          <p:cNvCxnSpPr/>
          <p:nvPr/>
        </p:nvCxnSpPr>
        <p:spPr>
          <a:xfrm>
            <a:off x="304800" y="990600"/>
            <a:ext cx="8458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304800" y="3886200"/>
            <a:ext cx="8458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1714500" y="3771900"/>
            <a:ext cx="5562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28602" y="1049908"/>
            <a:ext cx="4190998" cy="1600438"/>
          </a:xfrm>
          <a:prstGeom prst="rect">
            <a:avLst/>
          </a:prstGeom>
          <a:noFill/>
        </p:spPr>
        <p:txBody>
          <a:bodyPr wrap="square" rtlCol="0">
            <a:spAutoFit/>
          </a:bodyPr>
          <a:lstStyle/>
          <a:p>
            <a:r>
              <a:rPr lang="en-US" sz="1400" dirty="0">
                <a:latin typeface="Arial" pitchFamily="34" charset="0"/>
                <a:cs typeface="Arial" pitchFamily="34" charset="0"/>
              </a:rPr>
              <a:t>Place photograph or engineer’s diagram of the project’s prototype end-item or technology advancement.</a:t>
            </a:r>
          </a:p>
          <a:p>
            <a:pPr marL="109538" indent="-109538">
              <a:buFont typeface="Arial" pitchFamily="34" charset="0"/>
              <a:buChar char="•"/>
            </a:pPr>
            <a:r>
              <a:rPr lang="en-US" sz="1400" dirty="0">
                <a:latin typeface="Arial" pitchFamily="34" charset="0"/>
                <a:cs typeface="Arial" pitchFamily="34" charset="0"/>
              </a:rPr>
              <a:t>Ideally, this will convey the main idea of the final capability/use of the prototype.</a:t>
            </a:r>
          </a:p>
          <a:p>
            <a:pPr marL="109538" indent="-109538">
              <a:buFont typeface="Arial" pitchFamily="34" charset="0"/>
              <a:buChar char="•"/>
            </a:pPr>
            <a:r>
              <a:rPr lang="en-US" sz="1400" dirty="0">
                <a:latin typeface="Arial" pitchFamily="34" charset="0"/>
                <a:cs typeface="Arial" pitchFamily="34" charset="0"/>
              </a:rPr>
              <a:t>It should further define an idea of the size and weight of the end item</a:t>
            </a:r>
          </a:p>
        </p:txBody>
      </p:sp>
      <p:sp>
        <p:nvSpPr>
          <p:cNvPr id="13" name="TextBox 12"/>
          <p:cNvSpPr txBox="1"/>
          <p:nvPr/>
        </p:nvSpPr>
        <p:spPr>
          <a:xfrm>
            <a:off x="4572000" y="990600"/>
            <a:ext cx="4572000" cy="2708434"/>
          </a:xfrm>
          <a:prstGeom prst="rect">
            <a:avLst/>
          </a:prstGeom>
          <a:noFill/>
        </p:spPr>
        <p:txBody>
          <a:bodyPr wrap="square" rtlCol="0">
            <a:spAutoFit/>
          </a:bodyPr>
          <a:lstStyle/>
          <a:p>
            <a:r>
              <a:rPr lang="en-US" sz="1600" b="1" u="sng" dirty="0">
                <a:latin typeface="Arial" pitchFamily="34" charset="0"/>
                <a:cs typeface="Arial" pitchFamily="34" charset="0"/>
              </a:rPr>
              <a:t>Operational Capability:</a:t>
            </a:r>
          </a:p>
          <a:p>
            <a:pPr marL="109538" indent="-109538">
              <a:buFont typeface="Arial" pitchFamily="34" charset="0"/>
              <a:buChar char="•"/>
            </a:pPr>
            <a:r>
              <a:rPr lang="en-US" sz="1400" dirty="0">
                <a:latin typeface="Arial" pitchFamily="34" charset="0"/>
                <a:cs typeface="Arial" pitchFamily="34" charset="0"/>
              </a:rPr>
              <a:t>Describe capabilities the prototype technical solution will provide to meet technology gap or requirement.</a:t>
            </a:r>
          </a:p>
          <a:p>
            <a:pPr marL="109538" indent="-109538">
              <a:buFont typeface="Arial" pitchFamily="34" charset="0"/>
              <a:buChar char="•"/>
            </a:pPr>
            <a:r>
              <a:rPr lang="en-US" sz="1400" dirty="0">
                <a:latin typeface="Arial" pitchFamily="34" charset="0"/>
                <a:cs typeface="Arial" pitchFamily="34" charset="0"/>
              </a:rPr>
              <a:t>List key aspects of new technologies, performance and/or capability improvements that will enhance mission effectiveness.  </a:t>
            </a:r>
          </a:p>
          <a:p>
            <a:pPr marL="109538" indent="-109538">
              <a:buFont typeface="Arial" pitchFamily="34" charset="0"/>
              <a:buChar char="•"/>
            </a:pPr>
            <a:r>
              <a:rPr lang="en-US" sz="1400" dirty="0">
                <a:latin typeface="Arial" pitchFamily="34" charset="0"/>
                <a:cs typeface="Arial" pitchFamily="34" charset="0"/>
              </a:rPr>
              <a:t>List end items, programs of record and </a:t>
            </a:r>
            <a:r>
              <a:rPr lang="en-US" sz="1400" dirty="0" err="1">
                <a:latin typeface="Arial" pitchFamily="34" charset="0"/>
                <a:cs typeface="Arial" pitchFamily="34" charset="0"/>
              </a:rPr>
              <a:t>DoD</a:t>
            </a:r>
            <a:r>
              <a:rPr lang="en-US" sz="1400" dirty="0">
                <a:latin typeface="Arial" pitchFamily="34" charset="0"/>
                <a:cs typeface="Arial" pitchFamily="34" charset="0"/>
              </a:rPr>
              <a:t> products that will be influenced by this solution.</a:t>
            </a:r>
          </a:p>
          <a:p>
            <a:pPr marL="109538" indent="-109538">
              <a:buFont typeface="Arial" pitchFamily="34" charset="0"/>
              <a:buChar char="•"/>
            </a:pPr>
            <a:r>
              <a:rPr lang="en-US" sz="1400" dirty="0">
                <a:latin typeface="Arial" pitchFamily="34" charset="0"/>
                <a:cs typeface="Arial" pitchFamily="34" charset="0"/>
              </a:rPr>
              <a:t>List Services &amp; Government program offices and/or laboratories that will directly benefit </a:t>
            </a:r>
          </a:p>
          <a:p>
            <a:pPr marL="109538" indent="-109538">
              <a:buFont typeface="Arial" pitchFamily="34" charset="0"/>
              <a:buChar char="•"/>
            </a:pPr>
            <a:r>
              <a:rPr lang="en-US" sz="1400" dirty="0">
                <a:latin typeface="Arial" pitchFamily="34" charset="0"/>
                <a:cs typeface="Arial" pitchFamily="34" charset="0"/>
              </a:rPr>
              <a:t>Identify any unique partnerships or teaming opportunities.</a:t>
            </a:r>
          </a:p>
        </p:txBody>
      </p:sp>
      <p:sp>
        <p:nvSpPr>
          <p:cNvPr id="14" name="TextBox 13"/>
          <p:cNvSpPr txBox="1"/>
          <p:nvPr/>
        </p:nvSpPr>
        <p:spPr>
          <a:xfrm>
            <a:off x="7620000" y="152400"/>
            <a:ext cx="1447800" cy="307777"/>
          </a:xfrm>
          <a:prstGeom prst="rect">
            <a:avLst/>
          </a:prstGeom>
          <a:noFill/>
        </p:spPr>
        <p:txBody>
          <a:bodyPr wrap="square" rtlCol="0">
            <a:spAutoFit/>
          </a:bodyPr>
          <a:lstStyle/>
          <a:p>
            <a:r>
              <a:rPr lang="en-US" sz="1400" b="1" dirty="0">
                <a:latin typeface="Arial" pitchFamily="34" charset="0"/>
                <a:cs typeface="Arial" pitchFamily="34" charset="0"/>
              </a:rPr>
              <a:t>DD MON YYYY</a:t>
            </a:r>
          </a:p>
        </p:txBody>
      </p:sp>
      <p:sp>
        <p:nvSpPr>
          <p:cNvPr id="16" name="TextBox 15"/>
          <p:cNvSpPr txBox="1"/>
          <p:nvPr/>
        </p:nvSpPr>
        <p:spPr>
          <a:xfrm>
            <a:off x="685800" y="6488668"/>
            <a:ext cx="6324600" cy="646331"/>
          </a:xfrm>
          <a:prstGeom prst="rect">
            <a:avLst/>
          </a:prstGeom>
          <a:noFill/>
        </p:spPr>
        <p:txBody>
          <a:bodyPr wrap="square" rtlCol="0">
            <a:spAutoFit/>
          </a:bodyPr>
          <a:lstStyle/>
          <a:p>
            <a:r>
              <a:rPr lang="en-US" sz="1800" b="1" u="sng" dirty="0">
                <a:solidFill>
                  <a:srgbClr val="FF0000"/>
                </a:solidFill>
                <a:latin typeface="Arial" pitchFamily="34" charset="0"/>
                <a:cs typeface="Arial" pitchFamily="34" charset="0"/>
              </a:rPr>
              <a:t>Select one or the other: Non-proprietary / Proprietary</a:t>
            </a:r>
          </a:p>
          <a:p>
            <a:endParaRPr lang="en-US" sz="1800" b="1" u="sng" dirty="0">
              <a:solidFill>
                <a:srgbClr val="FF0000"/>
              </a:solidFill>
              <a:latin typeface="Arial" pitchFamily="34" charset="0"/>
              <a:cs typeface="Arial" pitchFamily="34" charset="0"/>
            </a:endParaRPr>
          </a:p>
        </p:txBody>
      </p:sp>
      <p:sp>
        <p:nvSpPr>
          <p:cNvPr id="17" name="TextBox 16"/>
          <p:cNvSpPr txBox="1"/>
          <p:nvPr/>
        </p:nvSpPr>
        <p:spPr>
          <a:xfrm>
            <a:off x="152400" y="3926441"/>
            <a:ext cx="4267200" cy="2277547"/>
          </a:xfrm>
          <a:prstGeom prst="rect">
            <a:avLst/>
          </a:prstGeom>
          <a:noFill/>
        </p:spPr>
        <p:txBody>
          <a:bodyPr wrap="square" rtlCol="0">
            <a:spAutoFit/>
          </a:bodyPr>
          <a:lstStyle/>
          <a:p>
            <a:r>
              <a:rPr lang="en-US" sz="1600" b="1" u="sng" dirty="0">
                <a:latin typeface="Arial" pitchFamily="34" charset="0"/>
                <a:cs typeface="Arial" pitchFamily="34" charset="0"/>
              </a:rPr>
              <a:t>Proposed Technical Approach:</a:t>
            </a:r>
          </a:p>
          <a:p>
            <a:pPr marL="109538" indent="-109538">
              <a:buFont typeface="Arial" pitchFamily="34" charset="0"/>
              <a:buChar char="•"/>
            </a:pPr>
            <a:r>
              <a:rPr lang="en-US" sz="1400" dirty="0">
                <a:latin typeface="Arial" pitchFamily="34" charset="0"/>
                <a:cs typeface="Arial" pitchFamily="34" charset="0"/>
              </a:rPr>
              <a:t>Describe the technology involved and how it will be used to solve the problem or enhance the mission effectiveness of military personnel</a:t>
            </a:r>
          </a:p>
          <a:p>
            <a:pPr marL="109538" indent="-109538">
              <a:buFont typeface="Arial" pitchFamily="34" charset="0"/>
              <a:buChar char="•"/>
            </a:pPr>
            <a:r>
              <a:rPr lang="en-US" sz="1400" dirty="0">
                <a:latin typeface="Arial" pitchFamily="34" charset="0"/>
                <a:cs typeface="Arial" pitchFamily="34" charset="0"/>
              </a:rPr>
              <a:t>Describe the directly relevant tasks to be performed that will improve platforms, systems, components, and/or materials that will be acquired or used by the </a:t>
            </a:r>
            <a:r>
              <a:rPr lang="en-US" sz="1400" dirty="0" err="1">
                <a:latin typeface="Arial" pitchFamily="34" charset="0"/>
                <a:cs typeface="Arial" pitchFamily="34" charset="0"/>
              </a:rPr>
              <a:t>DoD</a:t>
            </a:r>
            <a:r>
              <a:rPr lang="en-US" sz="1400" dirty="0">
                <a:latin typeface="Arial" pitchFamily="34" charset="0"/>
                <a:cs typeface="Arial" pitchFamily="34" charset="0"/>
              </a:rPr>
              <a:t>.</a:t>
            </a:r>
          </a:p>
          <a:p>
            <a:pPr marL="109538" indent="-109538">
              <a:buFont typeface="Arial" pitchFamily="34" charset="0"/>
              <a:buChar char="•"/>
            </a:pPr>
            <a:r>
              <a:rPr lang="en-US" sz="1400" dirty="0">
                <a:latin typeface="Arial" pitchFamily="34" charset="0"/>
                <a:cs typeface="Arial" pitchFamily="34" charset="0"/>
              </a:rPr>
              <a:t>Include anticipated TRL/MRL transition points within this proposed project</a:t>
            </a:r>
          </a:p>
        </p:txBody>
      </p:sp>
      <p:sp>
        <p:nvSpPr>
          <p:cNvPr id="18" name="TextBox 17"/>
          <p:cNvSpPr txBox="1"/>
          <p:nvPr/>
        </p:nvSpPr>
        <p:spPr>
          <a:xfrm>
            <a:off x="4572000" y="3886200"/>
            <a:ext cx="4572000" cy="2185214"/>
          </a:xfrm>
          <a:prstGeom prst="rect">
            <a:avLst/>
          </a:prstGeom>
          <a:noFill/>
        </p:spPr>
        <p:txBody>
          <a:bodyPr wrap="square" rtlCol="0">
            <a:spAutoFit/>
          </a:bodyPr>
          <a:lstStyle/>
          <a:p>
            <a:r>
              <a:rPr lang="en-US" sz="1600" b="1" u="sng" dirty="0">
                <a:latin typeface="Arial" pitchFamily="34" charset="0"/>
                <a:cs typeface="Arial" pitchFamily="34" charset="0"/>
              </a:rPr>
              <a:t>Estimated Cost and Period of Performance:</a:t>
            </a:r>
          </a:p>
          <a:p>
            <a:pPr marL="109538" indent="-109538">
              <a:buFont typeface="Arial" pitchFamily="34" charset="0"/>
              <a:buChar char="•"/>
            </a:pPr>
            <a:r>
              <a:rPr lang="en-US" sz="1400" dirty="0">
                <a:latin typeface="Arial" pitchFamily="34" charset="0"/>
                <a:cs typeface="Arial" pitchFamily="34" charset="0"/>
              </a:rPr>
              <a:t>Include total cost and POP for all tasks </a:t>
            </a:r>
          </a:p>
          <a:p>
            <a:pPr marL="109538" indent="-109538">
              <a:buFont typeface="Arial" pitchFamily="34" charset="0"/>
              <a:buChar char="•"/>
            </a:pPr>
            <a:endParaRPr lang="en-US" sz="1400" dirty="0">
              <a:latin typeface="Arial" pitchFamily="34" charset="0"/>
              <a:cs typeface="Arial" pitchFamily="34" charset="0"/>
            </a:endParaRPr>
          </a:p>
          <a:p>
            <a:pPr marL="109538" indent="-109538"/>
            <a:r>
              <a:rPr lang="en-US" sz="1600" b="1" u="sng" dirty="0">
                <a:latin typeface="Arial" pitchFamily="34" charset="0"/>
                <a:cs typeface="Arial" pitchFamily="34" charset="0"/>
              </a:rPr>
              <a:t>Prototype Deliverables:</a:t>
            </a:r>
          </a:p>
          <a:p>
            <a:pPr marL="109538" indent="-109538"/>
            <a:r>
              <a:rPr lang="en-US" sz="1400" dirty="0">
                <a:latin typeface="Arial" pitchFamily="34" charset="0"/>
                <a:cs typeface="Arial" pitchFamily="34" charset="0"/>
              </a:rPr>
              <a:t>Prototype deliverables shall be listed</a:t>
            </a:r>
            <a:r>
              <a:rPr lang="en-US" sz="1600" dirty="0">
                <a:latin typeface="Arial" pitchFamily="34" charset="0"/>
                <a:cs typeface="Arial" pitchFamily="34" charset="0"/>
              </a:rPr>
              <a:t>.  </a:t>
            </a:r>
          </a:p>
          <a:p>
            <a:pPr marL="109538" indent="-109538"/>
            <a:endParaRPr lang="en-US" sz="1600" dirty="0">
              <a:latin typeface="Arial" pitchFamily="34" charset="0"/>
              <a:cs typeface="Arial" pitchFamily="34" charset="0"/>
            </a:endParaRPr>
          </a:p>
          <a:p>
            <a:pPr marL="109538" indent="-109538"/>
            <a:r>
              <a:rPr lang="en-US" sz="1600" b="1" u="sng" dirty="0">
                <a:latin typeface="Arial" pitchFamily="34" charset="0"/>
                <a:cs typeface="Arial" pitchFamily="34" charset="0"/>
              </a:rPr>
              <a:t>Contact Information:</a:t>
            </a:r>
            <a:endParaRPr lang="en-US" sz="1600" dirty="0">
              <a:latin typeface="Arial" pitchFamily="34" charset="0"/>
              <a:cs typeface="Arial" pitchFamily="34" charset="0"/>
            </a:endParaRPr>
          </a:p>
          <a:p>
            <a:r>
              <a:rPr lang="en-US" sz="1400" dirty="0">
                <a:latin typeface="Arial" pitchFamily="34" charset="0"/>
                <a:cs typeface="Arial" pitchFamily="34" charset="0"/>
              </a:rPr>
              <a:t>Offeror company name, POC, phone number, and e-mail address.</a:t>
            </a:r>
          </a:p>
        </p:txBody>
      </p:sp>
      <p:sp>
        <p:nvSpPr>
          <p:cNvPr id="15" name="TextBox 14"/>
          <p:cNvSpPr txBox="1"/>
          <p:nvPr/>
        </p:nvSpPr>
        <p:spPr>
          <a:xfrm>
            <a:off x="194095" y="3519933"/>
            <a:ext cx="4267200" cy="276999"/>
          </a:xfrm>
          <a:prstGeom prst="rect">
            <a:avLst/>
          </a:prstGeom>
          <a:noFill/>
        </p:spPr>
        <p:txBody>
          <a:bodyPr wrap="square" rtlCol="0">
            <a:spAutoFit/>
          </a:bodyPr>
          <a:lstStyle/>
          <a:p>
            <a:r>
              <a:rPr lang="en-US" sz="1200" b="1" dirty="0">
                <a:latin typeface="Arial" pitchFamily="34" charset="0"/>
                <a:cs typeface="Arial" pitchFamily="34" charset="0"/>
              </a:rPr>
              <a:t>Starting TRL/MRL:       Projected Ending TRL/MRL:  </a:t>
            </a:r>
            <a:endParaRPr lang="en-US" sz="1050" dirty="0">
              <a:latin typeface="Arial" pitchFamily="34" charset="0"/>
              <a:cs typeface="Arial" pitchFamily="34" charset="0"/>
            </a:endParaRPr>
          </a:p>
        </p:txBody>
      </p:sp>
      <p:sp>
        <p:nvSpPr>
          <p:cNvPr id="3" name="Footer Placeholder 2"/>
          <p:cNvSpPr>
            <a:spLocks noGrp="1"/>
          </p:cNvSpPr>
          <p:nvPr>
            <p:ph type="ftr" sz="quarter" idx="11"/>
          </p:nvPr>
        </p:nvSpPr>
        <p:spPr>
          <a:xfrm>
            <a:off x="5851865" y="6354633"/>
            <a:ext cx="2895600" cy="457200"/>
          </a:xfrm>
        </p:spPr>
        <p:txBody>
          <a:bodyPr/>
          <a:lstStyle/>
          <a:p>
            <a:pPr lvl="2" algn="r">
              <a:defRPr/>
            </a:pPr>
            <a:r>
              <a:rPr lang="en-US" sz="1400" dirty="0"/>
              <a:t>Attachment 4</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 y="609600"/>
            <a:ext cx="8915400" cy="6186309"/>
          </a:xfrm>
          <a:prstGeom prst="rect">
            <a:avLst/>
          </a:prstGeom>
          <a:noFill/>
        </p:spPr>
        <p:txBody>
          <a:bodyPr wrap="square" rtlCol="0">
            <a:spAutoFit/>
          </a:bodyPr>
          <a:lstStyle/>
          <a:p>
            <a:r>
              <a:rPr lang="en-US" sz="1100" b="1" dirty="0"/>
              <a:t>General</a:t>
            </a:r>
            <a:endParaRPr lang="en-US" sz="1100" dirty="0"/>
          </a:p>
          <a:p>
            <a:r>
              <a:rPr lang="en-US" sz="1100" dirty="0"/>
              <a:t>Optionally, Offerors shall prepare and upload to BIDS one-page (8 ½ by 11 inches) Quad Chart (.ppt, .pptx, or .pdf) at the time of white paper or full proposal submission. Use font sizes of 10 point or greater. Quad Charts do not require a cover page. </a:t>
            </a:r>
          </a:p>
          <a:p>
            <a:r>
              <a:rPr lang="en-US" sz="1100" dirty="0"/>
              <a:t>A quad chart conveys the essence of the proposed solution for a single requirement. When preparing a submission, the </a:t>
            </a:r>
            <a:r>
              <a:rPr lang="en-US" sz="1100" dirty="0" err="1"/>
              <a:t>offeror</a:t>
            </a:r>
            <a:r>
              <a:rPr lang="en-US" sz="1100" dirty="0"/>
              <a:t> shall ensure that the specific criteria of the requirement are addressed, the solution is clear, and can be accomplished with the proposed technology, cost, and schedule. The Quad Chart includes a document header and four quadrants. The Quad Chart format and sample are provided on the DIBC Members Only Website.</a:t>
            </a:r>
          </a:p>
          <a:p>
            <a:pPr lvl="0"/>
            <a:endParaRPr lang="en-US" sz="1100" b="1" dirty="0"/>
          </a:p>
          <a:p>
            <a:pPr lvl="0"/>
            <a:r>
              <a:rPr lang="en-US" sz="1100" b="1" dirty="0"/>
              <a:t>Header/Footer Information. </a:t>
            </a:r>
            <a:endParaRPr lang="en-US" sz="1100" dirty="0"/>
          </a:p>
          <a:p>
            <a:r>
              <a:rPr lang="en-US" sz="1100" dirty="0"/>
              <a:t>Header information shall include Sub-objective Area, and the proposal title. The date and DIBC Member Organization name should be included. Either a “non-proprietary” or “proprietary” marking should be included in the footer.</a:t>
            </a:r>
          </a:p>
          <a:p>
            <a:r>
              <a:rPr lang="en-US" sz="1100" dirty="0"/>
              <a:t> </a:t>
            </a:r>
          </a:p>
          <a:p>
            <a:pPr lvl="0"/>
            <a:r>
              <a:rPr lang="en-US" sz="1100" b="1" dirty="0"/>
              <a:t>Top Left Quadrant, Graphical Depiction. </a:t>
            </a:r>
            <a:endParaRPr lang="en-US" sz="1100" dirty="0"/>
          </a:p>
          <a:p>
            <a:r>
              <a:rPr lang="en-US" sz="1100" dirty="0"/>
              <a:t>The top left quadrant is a graphical depiction, photograph, or engineer’s concept of the prototype solution. Include labels or brief descriptive text as needed for clarification. Ideally, this will convey the new technology development, prototype concept, use, capability, and any relevant size or weight relationships based on the published technology gap or requirement. Also include your best estimate of the current technology readiness level (TRL) of the proposed prototype at the start of the initiative as well as the proposed projected ending TRL of the prototype at the conclusion of the initiative. Refer to the latest version of the Defense Acquisition Guidebook for detailed TRL definitions. </a:t>
            </a:r>
          </a:p>
          <a:p>
            <a:r>
              <a:rPr lang="en-US" sz="1100" dirty="0"/>
              <a:t> </a:t>
            </a:r>
          </a:p>
          <a:p>
            <a:pPr lvl="0"/>
            <a:r>
              <a:rPr lang="en-US" sz="1100" b="1" dirty="0"/>
              <a:t>Top Right Quadrant, Operational and Performance Capabilities. </a:t>
            </a:r>
            <a:endParaRPr lang="en-US" sz="1100" dirty="0"/>
          </a:p>
          <a:p>
            <a:r>
              <a:rPr lang="en-US" sz="1100" dirty="0"/>
              <a:t>The top right quadrant contains the operational and performance capabilities summary. Describe any basic, new, or enhanced capabilities the technical solution will provide to meet the published technology gap or requirement. List the prototype’s proposed performance and/or capability improvements that will enhance mission effectiveness of military personnel. In bullet form, list key aspects of new technologies, performance and/or capability improvements and planned system interface and/or operational use. List end items, programs of record and DoD products that will be influenced by this solution. List Services (with emphasis on any Joint Service solutions) and Government program offices and/or laboratories that will directly benefit from the proposed solution. Identify any unique partnership or teaming opportunities.</a:t>
            </a:r>
          </a:p>
          <a:p>
            <a:r>
              <a:rPr lang="en-US" sz="1100" b="1" dirty="0"/>
              <a:t> </a:t>
            </a:r>
            <a:endParaRPr lang="en-US" sz="1100" dirty="0"/>
          </a:p>
          <a:p>
            <a:pPr lvl="0"/>
            <a:r>
              <a:rPr lang="en-US" sz="1100" b="1" dirty="0"/>
              <a:t>Bottom Left Quadrant, Technical Approach. </a:t>
            </a:r>
            <a:endParaRPr lang="en-US" sz="1100" dirty="0"/>
          </a:p>
          <a:p>
            <a:r>
              <a:rPr lang="en-US" sz="1100" dirty="0"/>
              <a:t>The bottom left quadrant contains the proposed technical approach. Specifically, describe the technology involved, how it will be used to solve the problem and/or enhance the mission effectiveness of military personnel. Briefly describe the tasks to be performed that will improve platforms, systems, components, and/or materials that will be acquired or used by the DoD. Include anticipated TRL transition points within the proposed initiative.  A bullet list of the major tasks is acceptable. </a:t>
            </a:r>
          </a:p>
          <a:p>
            <a:r>
              <a:rPr lang="en-US" sz="1100" dirty="0"/>
              <a:t> </a:t>
            </a:r>
          </a:p>
          <a:p>
            <a:pPr lvl="0"/>
            <a:r>
              <a:rPr lang="en-US" sz="1100" b="1" dirty="0"/>
              <a:t>Bottom Right Quadrant, Estimated Cost and Schedule, Corporate Contact Information. </a:t>
            </a:r>
            <a:endParaRPr lang="en-US" sz="1100" dirty="0"/>
          </a:p>
          <a:p>
            <a:r>
              <a:rPr lang="en-US" sz="1100" dirty="0"/>
              <a:t>The bottom right quadrant contains the Estimated Cost, period of performance, Deliverables, and Corporate Contact Information. Prototype deliverables shall be listed. Corporate Contact Information shall include the </a:t>
            </a:r>
            <a:r>
              <a:rPr lang="en-US" sz="1100" dirty="0" err="1"/>
              <a:t>Offeror’s</a:t>
            </a:r>
            <a:r>
              <a:rPr lang="en-US" sz="1100" dirty="0"/>
              <a:t> company name, POC, phone number, and e-mail address. If known, include any significant teaming partner (contact information). (Note that the contact information in the BIDS registration is used for all notices and contact purposes)</a:t>
            </a:r>
          </a:p>
        </p:txBody>
      </p:sp>
      <p:sp>
        <p:nvSpPr>
          <p:cNvPr id="3" name="TextBox 2"/>
          <p:cNvSpPr txBox="1"/>
          <p:nvPr/>
        </p:nvSpPr>
        <p:spPr>
          <a:xfrm>
            <a:off x="609600" y="76200"/>
            <a:ext cx="7848600" cy="461665"/>
          </a:xfrm>
          <a:prstGeom prst="rect">
            <a:avLst/>
          </a:prstGeom>
          <a:noFill/>
        </p:spPr>
        <p:txBody>
          <a:bodyPr wrap="square" rtlCol="0">
            <a:spAutoFit/>
          </a:bodyPr>
          <a:lstStyle/>
          <a:p>
            <a:pPr algn="ctr"/>
            <a:r>
              <a:rPr lang="en-US" dirty="0">
                <a:solidFill>
                  <a:srgbClr val="FF0000"/>
                </a:solidFill>
              </a:rPr>
              <a:t>DELETE SLIDE PRIOR TO SUBMISSION</a:t>
            </a:r>
          </a:p>
        </p:txBody>
      </p:sp>
    </p:spTree>
    <p:extLst>
      <p:ext uri="{BB962C8B-B14F-4D97-AF65-F5344CB8AC3E}">
        <p14:creationId xmlns:p14="http://schemas.microsoft.com/office/powerpoint/2010/main" val="40182791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8fa3e383-2203-469d-b767-cf4710adabb2" ContentTypeId="0x0101" PreviousValue="false"/>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75cd31ae-bec8-4f96-812f-f7f21dd61eae">MZDCWCPVK47U-840343173-7622</_dlc_DocId>
    <_dlc_DocIdUrl xmlns="75cd31ae-bec8-4f96-812f-f7f21dd61eae">
      <Url>https://contracts.ati.org/PI/MIM/_layouts/15/DocIdRedir.aspx?ID=MZDCWCPVK47U-840343173-7622</Url>
      <Description>MZDCWCPVK47U-840343173-7622</Description>
    </_dlc_DocIdUrl>
    <TaxCatchAll xmlns="75cd31ae-bec8-4f96-812f-f7f21dd61eae"/>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E199B5CE59F7DE478C720E8AED8D4D90" ma:contentTypeVersion="2" ma:contentTypeDescription="Create a new document." ma:contentTypeScope="" ma:versionID="a65f5f0b83564aeb888dc2159d60e7bc">
  <xsd:schema xmlns:xsd="http://www.w3.org/2001/XMLSchema" xmlns:xs="http://www.w3.org/2001/XMLSchema" xmlns:p="http://schemas.microsoft.com/office/2006/metadata/properties" xmlns:ns2="75cd31ae-bec8-4f96-812f-f7f21dd61eae" xmlns:ns3="3108a11c-01e4-43be-aa2a-7ecb33c23d09" targetNamespace="http://schemas.microsoft.com/office/2006/metadata/properties" ma:root="true" ma:fieldsID="86763c36a72c4c3a99cbcb240b889404" ns2:_="" ns3:_="">
    <xsd:import namespace="75cd31ae-bec8-4f96-812f-f7f21dd61eae"/>
    <xsd:import namespace="3108a11c-01e4-43be-aa2a-7ecb33c23d09"/>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cd31ae-bec8-4f96-812f-f7f21dd61ea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98fb3d43-74b9-469f-a65f-3e34b6e72d69}" ma:internalName="TaxCatchAll" ma:showField="CatchAllData" ma:web="3108a11c-01e4-43be-aa2a-7ecb33c23d09">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98fb3d43-74b9-469f-a65f-3e34b6e72d69}" ma:internalName="TaxCatchAllLabel" ma:readOnly="true" ma:showField="CatchAllDataLabel" ma:web="3108a11c-01e4-43be-aa2a-7ecb33c23d0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108a11c-01e4-43be-aa2a-7ecb33c23d09"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219EAE-08BA-4ADE-A87A-C6724E29B547}">
  <ds:schemaRefs>
    <ds:schemaRef ds:uri="Microsoft.SharePoint.Taxonomy.ContentTypeSync"/>
  </ds:schemaRefs>
</ds:datastoreItem>
</file>

<file path=customXml/itemProps2.xml><?xml version="1.0" encoding="utf-8"?>
<ds:datastoreItem xmlns:ds="http://schemas.openxmlformats.org/officeDocument/2006/customXml" ds:itemID="{8AB153DC-04C3-4FDB-91DE-1AACDFF5C5A9}">
  <ds:schemaRefs>
    <ds:schemaRef ds:uri="http://schemas.microsoft.com/sharepoint/events"/>
  </ds:schemaRefs>
</ds:datastoreItem>
</file>

<file path=customXml/itemProps3.xml><?xml version="1.0" encoding="utf-8"?>
<ds:datastoreItem xmlns:ds="http://schemas.openxmlformats.org/officeDocument/2006/customXml" ds:itemID="{589574D8-3B1E-42D6-9CD3-B6829D5EA03E}">
  <ds:schemaRefs>
    <ds:schemaRef ds:uri="http://schemas.microsoft.com/sharepoint/v3/contenttype/forms"/>
  </ds:schemaRefs>
</ds:datastoreItem>
</file>

<file path=customXml/itemProps4.xml><?xml version="1.0" encoding="utf-8"?>
<ds:datastoreItem xmlns:ds="http://schemas.openxmlformats.org/officeDocument/2006/customXml" ds:itemID="{D4993080-7727-4292-9C7B-E0844EEDDFF3}">
  <ds:schemaRefs>
    <ds:schemaRef ds:uri="http://purl.org/dc/elements/1.1/"/>
    <ds:schemaRef ds:uri="http://schemas.microsoft.com/office/infopath/2007/PartnerControls"/>
    <ds:schemaRef ds:uri="3108a11c-01e4-43be-aa2a-7ecb33c23d09"/>
    <ds:schemaRef ds:uri="http://purl.org/dc/terms/"/>
    <ds:schemaRef ds:uri="http://schemas.microsoft.com/office/2006/metadata/properties"/>
    <ds:schemaRef ds:uri="http://schemas.microsoft.com/office/2006/documentManagement/types"/>
    <ds:schemaRef ds:uri="http://schemas.openxmlformats.org/package/2006/metadata/core-properties"/>
    <ds:schemaRef ds:uri="75cd31ae-bec8-4f96-812f-f7f21dd61eae"/>
    <ds:schemaRef ds:uri="http://www.w3.org/XML/1998/namespace"/>
    <ds:schemaRef ds:uri="http://purl.org/dc/dcmitype/"/>
  </ds:schemaRefs>
</ds:datastoreItem>
</file>

<file path=customXml/itemProps5.xml><?xml version="1.0" encoding="utf-8"?>
<ds:datastoreItem xmlns:ds="http://schemas.openxmlformats.org/officeDocument/2006/customXml" ds:itemID="{5C4357D5-ED55-4DD9-B4D6-582E24E9DDF6}"/>
</file>

<file path=docProps/app.xml><?xml version="1.0" encoding="utf-8"?>
<Properties xmlns="http://schemas.openxmlformats.org/officeDocument/2006/extended-properties" xmlns:vt="http://schemas.openxmlformats.org/officeDocument/2006/docPropsVTypes">
  <TotalTime>650</TotalTime>
  <Words>929</Words>
  <Application>Microsoft Office PowerPoint</Application>
  <PresentationFormat>On-screen Show (4:3)</PresentationFormat>
  <Paragraphs>47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Default Design</vt:lpstr>
      <vt:lpstr>PowerPoint Presentation</vt:lpstr>
      <vt:lpstr>PowerPoint Presentation</vt:lpstr>
    </vt:vector>
  </TitlesOfParts>
  <Company>AMSTA-AR-WEE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Wilson, Jamie [USA]</dc:creator>
  <cp:lastModifiedBy>Bergner, Chris</cp:lastModifiedBy>
  <cp:revision>78</cp:revision>
  <cp:lastPrinted>2016-03-07T16:25:08Z</cp:lastPrinted>
  <dcterms:created xsi:type="dcterms:W3CDTF">2001-12-17T20:12:44Z</dcterms:created>
  <dcterms:modified xsi:type="dcterms:W3CDTF">2024-05-08T13:55:33Z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ArticulateGUID">
    <vt:lpwstr>C1E41FF1-619C-47D9-9FA7-FA342BCF99B3</vt:lpwstr>
  </property>
  <property fmtid="{D5CDD505-2E9C-101B-9397-08002B2CF9AE}" pid="4" name="ArticulatePath">
    <vt:lpwstr>Quad Chart Format</vt:lpwstr>
  </property>
  <property fmtid="{D5CDD505-2E9C-101B-9397-08002B2CF9AE}" pid="5" name="ContentTypeId">
    <vt:lpwstr>0x010100E199B5CE59F7DE478C720E8AED8D4D90</vt:lpwstr>
  </property>
  <property fmtid="{D5CDD505-2E9C-101B-9397-08002B2CF9AE}" pid="6" name="_dlc_DocIdItemGuid">
    <vt:lpwstr>b39adc59-c34a-43a4-a797-f834604aef60</vt:lpwstr>
  </property>
</Properties>
</file>