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6"/>
  </p:sldMasterIdLst>
  <p:sldIdLst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0B085-3144-421B-89E4-C11835C296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67296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958614-F8BB-4A1A-AC36-93A85DF6EE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46971"/>
            <a:ext cx="9144000" cy="88050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147F55-F2CA-1E32-7EC8-B647342F6A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19411" y="304452"/>
            <a:ext cx="2553179" cy="217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26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FF7CA-27B6-488A-B22F-7E393FC2B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0" y="365125"/>
            <a:ext cx="1011555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C2A8D-A95D-42E7-A9B2-D5450A5D9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50" y="1825625"/>
            <a:ext cx="101155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1612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D2C4A-78F0-4168-A40E-F25CFB195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D698A-61F2-4CC1-83BD-7258539AAF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2A4F3-6CAD-4D19-89A1-000FBE39D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4203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alphaModFix amt="42000"/>
            <a:lum/>
          </a:blip>
          <a:srcRect/>
          <a:stretch>
            <a:fillRect b="-2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4C42E1-DAAC-4AD3-ADB3-CEC370E9B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21428C-377F-432E-9352-598284510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15A84A3-47C7-4F8F-B14D-F8CABE4F073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28439" y="173806"/>
            <a:ext cx="802898" cy="68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41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1368A61-D3D7-9451-7992-9FE0AC4B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480" y="1034041"/>
            <a:ext cx="11194991" cy="4059252"/>
          </a:xfrm>
        </p:spPr>
        <p:txBody>
          <a:bodyPr>
            <a:normAutofit/>
          </a:bodyPr>
          <a:lstStyle/>
          <a:p>
            <a:pPr marR="0"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Offeror Name</a:t>
            </a:r>
            <a:br>
              <a:rPr lang="en-US" sz="28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Date submitted: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DD MON YYYY </a:t>
            </a:r>
            <a:br>
              <a:rPr lang="en-US" sz="28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Project Title: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{Title of the proposed effort}</a:t>
            </a:r>
            <a:br>
              <a:rPr lang="en-US" sz="28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DIBC Unsolicited Project Pathways</a:t>
            </a:r>
            <a:br>
              <a:rPr lang="en-US" sz="28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UPP-25-01: </a:t>
            </a:r>
            <a:br>
              <a:rPr lang="en-US" sz="280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Focus Area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829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0C37545-167F-535B-851C-3161E7B60E31}"/>
              </a:ext>
            </a:extLst>
          </p:cNvPr>
          <p:cNvCxnSpPr>
            <a:cxnSpLocks/>
          </p:cNvCxnSpPr>
          <p:nvPr/>
        </p:nvCxnSpPr>
        <p:spPr>
          <a:xfrm>
            <a:off x="5899848" y="0"/>
            <a:ext cx="0" cy="685800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CE0DBE3-68D8-EBC2-7CBA-EABE30D57525}"/>
              </a:ext>
            </a:extLst>
          </p:cNvPr>
          <p:cNvCxnSpPr>
            <a:cxnSpLocks/>
          </p:cNvCxnSpPr>
          <p:nvPr/>
        </p:nvCxnSpPr>
        <p:spPr>
          <a:xfrm flipH="1">
            <a:off x="0" y="3429000"/>
            <a:ext cx="12192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F612CFC-40A3-7D3D-9E43-635ADA4EA5F1}"/>
              </a:ext>
            </a:extLst>
          </p:cNvPr>
          <p:cNvSpPr txBox="1"/>
          <p:nvPr/>
        </p:nvSpPr>
        <p:spPr>
          <a:xfrm>
            <a:off x="1030442" y="68628"/>
            <a:ext cx="3874841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Problem/Opportunity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344895-663B-2DD0-0E3F-78C771259734}"/>
              </a:ext>
            </a:extLst>
          </p:cNvPr>
          <p:cNvSpPr txBox="1"/>
          <p:nvPr/>
        </p:nvSpPr>
        <p:spPr>
          <a:xfrm>
            <a:off x="6829541" y="58360"/>
            <a:ext cx="261321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Solution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F353D7-7FC7-89B3-6BB4-12EB17ACAE23}"/>
              </a:ext>
            </a:extLst>
          </p:cNvPr>
          <p:cNvSpPr txBox="1"/>
          <p:nvPr/>
        </p:nvSpPr>
        <p:spPr>
          <a:xfrm>
            <a:off x="1058906" y="3549525"/>
            <a:ext cx="189878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Innovations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403D18-6CF2-3A82-304F-9A41FACEE8C0}"/>
              </a:ext>
            </a:extLst>
          </p:cNvPr>
          <p:cNvSpPr txBox="1"/>
          <p:nvPr/>
        </p:nvSpPr>
        <p:spPr>
          <a:xfrm>
            <a:off x="357924" y="463595"/>
            <a:ext cx="511650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Describe the problem(s) being addressed and/or opportunity that can be exploited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Why is it important to be addressed?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the proposed effort is follow-on work to a previously funded effort, include a brief synopsis of what was accomplished, the previous project’s results, and how the proposed effort builds upon previous work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5CA8BA-8413-5F8C-3CBC-984EBCBABCF6}"/>
              </a:ext>
            </a:extLst>
          </p:cNvPr>
          <p:cNvSpPr txBox="1"/>
          <p:nvPr/>
        </p:nvSpPr>
        <p:spPr>
          <a:xfrm>
            <a:off x="6041293" y="454918"/>
            <a:ext cx="50388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Provide a summary of the objective, scope, key metrics, and deliverables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Describe the technologies being developed and the prototype being delivered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Show initial and expected technology maturity (e .g. Technology Readiness Level)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F5F014-D95F-B6EB-F50D-A0A3286EACC9}"/>
              </a:ext>
            </a:extLst>
          </p:cNvPr>
          <p:cNvSpPr txBox="1"/>
          <p:nvPr/>
        </p:nvSpPr>
        <p:spPr>
          <a:xfrm flipH="1">
            <a:off x="437321" y="4080089"/>
            <a:ext cx="50371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538" indent="-109538">
              <a:buFont typeface="Arial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List key aspects of new technologies, performance and/or capability improvements that will enhance mission effectiveness.  </a:t>
            </a:r>
          </a:p>
          <a:p>
            <a:pPr marL="109538" indent="-109538">
              <a:buFont typeface="Arial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List end items, programs of record and DoD products that will be influenced by this solution.</a:t>
            </a:r>
          </a:p>
          <a:p>
            <a:pPr marL="109538" indent="-109538">
              <a:buFont typeface="Arial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List Services &amp; Government program offices and/or laboratories that will directly benefit </a:t>
            </a:r>
          </a:p>
          <a:p>
            <a:pPr marL="109538" indent="-109538">
              <a:buFont typeface="Arial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Identify any unique partnerships or teaming opportunities.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88810D8-350B-F67F-9331-72C9CB94D8F9}"/>
              </a:ext>
            </a:extLst>
          </p:cNvPr>
          <p:cNvSpPr txBox="1"/>
          <p:nvPr/>
        </p:nvSpPr>
        <p:spPr>
          <a:xfrm>
            <a:off x="9485845" y="6568359"/>
            <a:ext cx="270615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Select one: Non-proprietary / Proprietary</a:t>
            </a:r>
            <a:endParaRPr lang="en-US" sz="1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62884B-E297-988C-44AC-D4283093AF34}"/>
              </a:ext>
            </a:extLst>
          </p:cNvPr>
          <p:cNvSpPr txBox="1"/>
          <p:nvPr/>
        </p:nvSpPr>
        <p:spPr>
          <a:xfrm>
            <a:off x="6041293" y="4171253"/>
            <a:ext cx="41148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Provide details of how the technological solution proposed will be implemented as an end item and/or brought to market in a commercial application.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D6D0BA-AC8A-D045-9EBB-FD9C8462E14D}"/>
              </a:ext>
            </a:extLst>
          </p:cNvPr>
          <p:cNvSpPr txBox="1"/>
          <p:nvPr/>
        </p:nvSpPr>
        <p:spPr>
          <a:xfrm>
            <a:off x="6768522" y="3604358"/>
            <a:ext cx="316291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and Transition</a:t>
            </a:r>
          </a:p>
        </p:txBody>
      </p:sp>
    </p:spTree>
    <p:extLst>
      <p:ext uri="{BB962C8B-B14F-4D97-AF65-F5344CB8AC3E}">
        <p14:creationId xmlns:p14="http://schemas.microsoft.com/office/powerpoint/2010/main" val="710872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0C37545-167F-535B-851C-3161E7B60E31}"/>
              </a:ext>
            </a:extLst>
          </p:cNvPr>
          <p:cNvCxnSpPr>
            <a:cxnSpLocks/>
          </p:cNvCxnSpPr>
          <p:nvPr/>
        </p:nvCxnSpPr>
        <p:spPr>
          <a:xfrm>
            <a:off x="5571857" y="0"/>
            <a:ext cx="0" cy="685800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CE0DBE3-68D8-EBC2-7CBA-EABE30D57525}"/>
              </a:ext>
            </a:extLst>
          </p:cNvPr>
          <p:cNvCxnSpPr>
            <a:cxnSpLocks/>
          </p:cNvCxnSpPr>
          <p:nvPr/>
        </p:nvCxnSpPr>
        <p:spPr>
          <a:xfrm flipH="1">
            <a:off x="0" y="3429000"/>
            <a:ext cx="12192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0344895-663B-2DD0-0E3F-78C771259734}"/>
              </a:ext>
            </a:extLst>
          </p:cNvPr>
          <p:cNvSpPr txBox="1"/>
          <p:nvPr/>
        </p:nvSpPr>
        <p:spPr>
          <a:xfrm>
            <a:off x="6551248" y="88177"/>
            <a:ext cx="301149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 of Major Activities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EE91CF-52B4-7A0D-4047-4F75E681B5D3}"/>
              </a:ext>
            </a:extLst>
          </p:cNvPr>
          <p:cNvSpPr txBox="1"/>
          <p:nvPr/>
        </p:nvSpPr>
        <p:spPr>
          <a:xfrm>
            <a:off x="659172" y="113880"/>
            <a:ext cx="4184873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DPA Title III / IBAS Funding Requirement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F353D7-7FC7-89B3-6BB4-12EB17ACAE23}"/>
              </a:ext>
            </a:extLst>
          </p:cNvPr>
          <p:cNvSpPr txBox="1"/>
          <p:nvPr/>
        </p:nvSpPr>
        <p:spPr>
          <a:xfrm>
            <a:off x="6551249" y="3579952"/>
            <a:ext cx="1906291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Estimate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5CA8BA-8413-5F8C-3CBC-984EBCBABCF6}"/>
              </a:ext>
            </a:extLst>
          </p:cNvPr>
          <p:cNvSpPr txBox="1"/>
          <p:nvPr/>
        </p:nvSpPr>
        <p:spPr>
          <a:xfrm>
            <a:off x="5571857" y="476755"/>
            <a:ext cx="49223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Provide a schedule that identifies: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Period of Performance (# of months)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Start and end times for phases and decision gates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Identify key deliverables and milestones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F7D403-86F4-8CD2-31A6-1B58825C8A2F}"/>
              </a:ext>
            </a:extLst>
          </p:cNvPr>
          <p:cNvSpPr txBox="1"/>
          <p:nvPr/>
        </p:nvSpPr>
        <p:spPr>
          <a:xfrm>
            <a:off x="546940" y="549141"/>
            <a:ext cx="49907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• Proposer shall explain how the proposed solution meets the criteria for DPA Title III funding, IBAS funding, or both.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F5F014-D95F-B6EB-F50D-A0A3286EACC9}"/>
              </a:ext>
            </a:extLst>
          </p:cNvPr>
          <p:cNvSpPr txBox="1"/>
          <p:nvPr/>
        </p:nvSpPr>
        <p:spPr>
          <a:xfrm flipH="1">
            <a:off x="5724257" y="4060210"/>
            <a:ext cx="63566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Provide a ROM estimate based on the technical approach proposed that clearly outlines the requested Government funding, cost share (if applicable), and total overall project costs.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Estimates should be in the ballpark but robust enough to enable a competitive range and minimize risk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79F6FD-BC30-50B3-6848-F1DC564C1177}"/>
              </a:ext>
            </a:extLst>
          </p:cNvPr>
          <p:cNvSpPr txBox="1"/>
          <p:nvPr/>
        </p:nvSpPr>
        <p:spPr>
          <a:xfrm>
            <a:off x="9485845" y="6568359"/>
            <a:ext cx="270615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Select one: Non-proprietary / Proprietary</a:t>
            </a:r>
            <a:endParaRPr lang="en-US" sz="1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B68759-583F-883E-71C8-651EC145B3CF}"/>
              </a:ext>
            </a:extLst>
          </p:cNvPr>
          <p:cNvSpPr txBox="1"/>
          <p:nvPr/>
        </p:nvSpPr>
        <p:spPr>
          <a:xfrm>
            <a:off x="477665" y="3950296"/>
            <a:ext cx="41148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State how you will meet the OT requirement for significant nontraditional participation or provide 1/3 cost share.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Identify key project team participants, and their roles and responsibilities for the project. Please list your organization, any external organizations, and key personnel.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Identify any letters of support or stakeholders in support of the projects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85C75C-610C-8F1D-6F00-13145807C9EF}"/>
              </a:ext>
            </a:extLst>
          </p:cNvPr>
          <p:cNvSpPr txBox="1"/>
          <p:nvPr/>
        </p:nvSpPr>
        <p:spPr>
          <a:xfrm>
            <a:off x="1344042" y="3579952"/>
            <a:ext cx="145822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Team</a:t>
            </a:r>
          </a:p>
        </p:txBody>
      </p:sp>
    </p:spTree>
    <p:extLst>
      <p:ext uri="{BB962C8B-B14F-4D97-AF65-F5344CB8AC3E}">
        <p14:creationId xmlns:p14="http://schemas.microsoft.com/office/powerpoint/2010/main" val="1318497751"/>
      </p:ext>
    </p:extLst>
  </p:cSld>
  <p:clrMapOvr>
    <a:masterClrMapping/>
  </p:clrMapOvr>
</p:sld>
</file>

<file path=ppt/theme/theme1.xml><?xml version="1.0" encoding="utf-8"?>
<a:theme xmlns:a="http://schemas.openxmlformats.org/drawingml/2006/main" name="RRPV_PPT_Template_2023">
  <a:themeElements>
    <a:clrScheme name="DIBC Colors">
      <a:dk1>
        <a:srgbClr val="0A4054"/>
      </a:dk1>
      <a:lt1>
        <a:sysClr val="window" lastClr="FFFFFF"/>
      </a:lt1>
      <a:dk2>
        <a:srgbClr val="0A4054"/>
      </a:dk2>
      <a:lt2>
        <a:srgbClr val="E7E6E6"/>
      </a:lt2>
      <a:accent1>
        <a:srgbClr val="32A6D3"/>
      </a:accent1>
      <a:accent2>
        <a:srgbClr val="4895B0"/>
      </a:accent2>
      <a:accent3>
        <a:srgbClr val="A5A5A5"/>
      </a:accent3>
      <a:accent4>
        <a:srgbClr val="FFC000"/>
      </a:accent4>
      <a:accent5>
        <a:srgbClr val="386C7C"/>
      </a:accent5>
      <a:accent6>
        <a:srgbClr val="7F7F7F"/>
      </a:accent6>
      <a:hlink>
        <a:srgbClr val="32A6D3"/>
      </a:hlink>
      <a:folHlink>
        <a:srgbClr val="386C7C"/>
      </a:folHlink>
    </a:clrScheme>
    <a:fontScheme name="Custom 1">
      <a:majorFont>
        <a:latin typeface="Open Sans Semibold"/>
        <a:ea typeface=""/>
        <a:cs typeface=""/>
      </a:majorFont>
      <a:minorFont>
        <a:latin typeface="Franklin Gothic Medium C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BC-PPT-Template" id="{862E6282-44B2-45C9-B968-152ADF1002DE}" vid="{7D613A98-A969-4BE6-BB12-0C74347A85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5cd31ae-bec8-4f96-812f-f7f21dd61eae">MZDCWCPVK47U-840343173-14021</_dlc_DocId>
    <_dlc_DocIdUrl xmlns="75cd31ae-bec8-4f96-812f-f7f21dd61eae">
      <Url>https://contracts.ati.org/PI/MIM/_layouts/15/DocIdRedir.aspx?ID=MZDCWCPVK47U-840343173-14021</Url>
      <Description>MZDCWCPVK47U-840343173-14021</Description>
    </_dlc_DocIdUrl>
    <TaxCatchAll xmlns="75cd31ae-bec8-4f96-812f-f7f21dd61ea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99B5CE59F7DE478C720E8AED8D4D90" ma:contentTypeVersion="2" ma:contentTypeDescription="Create a new document." ma:contentTypeScope="" ma:versionID="a65f5f0b83564aeb888dc2159d60e7bc">
  <xsd:schema xmlns:xsd="http://www.w3.org/2001/XMLSchema" xmlns:xs="http://www.w3.org/2001/XMLSchema" xmlns:p="http://schemas.microsoft.com/office/2006/metadata/properties" xmlns:ns2="75cd31ae-bec8-4f96-812f-f7f21dd61eae" xmlns:ns3="3108a11c-01e4-43be-aa2a-7ecb33c23d09" targetNamespace="http://schemas.microsoft.com/office/2006/metadata/properties" ma:root="true" ma:fieldsID="86763c36a72c4c3a99cbcb240b889404" ns2:_="" ns3:_="">
    <xsd:import namespace="75cd31ae-bec8-4f96-812f-f7f21dd61eae"/>
    <xsd:import namespace="3108a11c-01e4-43be-aa2a-7ecb33c23d0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cd31ae-bec8-4f96-812f-f7f21dd61ea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hidden="true" ma:list="{98fb3d43-74b9-469f-a65f-3e34b6e72d69}" ma:internalName="TaxCatchAll" ma:showField="CatchAllData" ma:web="3108a11c-01e4-43be-aa2a-7ecb33c23d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98fb3d43-74b9-469f-a65f-3e34b6e72d69}" ma:internalName="TaxCatchAllLabel" ma:readOnly="true" ma:showField="CatchAllDataLabel" ma:web="3108a11c-01e4-43be-aa2a-7ecb33c23d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08a11c-01e4-43be-aa2a-7ecb33c23d0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8fa3e383-2203-469d-b767-cf4710adabb2" ContentTypeId="0x0101" PreviousValue="false"/>
</file>

<file path=customXml/itemProps1.xml><?xml version="1.0" encoding="utf-8"?>
<ds:datastoreItem xmlns:ds="http://schemas.openxmlformats.org/officeDocument/2006/customXml" ds:itemID="{23932EF4-67D7-4954-8909-5A32198C38F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143426D2-FB87-4635-B627-903A64BF71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39E372-A060-4C9C-9FCC-8E22E9814546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3108a11c-01e4-43be-aa2a-7ecb33c23d09"/>
    <ds:schemaRef ds:uri="75cd31ae-bec8-4f96-812f-f7f21dd61eae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AE9FC3EB-49A8-4359-9EE2-AE6333212B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cd31ae-bec8-4f96-812f-f7f21dd61eae"/>
    <ds:schemaRef ds:uri="3108a11c-01e4-43be-aa2a-7ecb33c23d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047853FC-77E9-4B6D-A94B-F23F29237BF3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</TotalTime>
  <Words>407</Words>
  <Application>Microsoft Office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Franklin Gothic Medium Cond</vt:lpstr>
      <vt:lpstr>Open Sans Semibold</vt:lpstr>
      <vt:lpstr>RRPV_PPT_Template_2023</vt:lpstr>
      <vt:lpstr>Offeror Name Date submitted: DD MON YYYY  Project Title: {Title of the proposed effort} DIBC Unsolicited Project Pathways UPP-25-01:  Focus Area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Schupp, Eliot</dc:creator>
  <cp:lastModifiedBy>Bergner, Chris</cp:lastModifiedBy>
  <cp:revision>29</cp:revision>
  <dcterms:created xsi:type="dcterms:W3CDTF">2023-09-21T17:55:36Z</dcterms:created>
  <dcterms:modified xsi:type="dcterms:W3CDTF">2024-11-12T20:10:02Z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0x010100E199B5CE59F7DE478C720E8AED8D4D90</vt:lpwstr>
  </property>
  <property fmtid="{D5CDD505-2E9C-101B-9397-08002B2CF9AE}" pid="3" name="_dlc_DocIdItemGuid">
    <vt:lpwstr>38278e6b-16e8-46e3-bac9-bdce501ef4f8</vt:lpwstr>
  </property>
</Properties>
</file>